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AA0B41-F0ED-4C22-AE1D-2FE4DE1F42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A0B41-F0ED-4C22-AE1D-2FE4DE1F42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A0B41-F0ED-4C22-AE1D-2FE4DE1F42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37DAF4-356A-49D6-824E-3360AD3A286B}" type="datetimeFigureOut">
              <a:rPr lang="en-US" smtClean="0"/>
              <a:pPr/>
              <a:t>12/17/2013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AA0B41-F0ED-4C22-AE1D-2FE4DE1F423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37DAF4-356A-49D6-824E-3360AD3A286B}" type="datetimeFigureOut">
              <a:rPr lang="en-US" smtClean="0"/>
              <a:pPr/>
              <a:t>12/17/2013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AA0B41-F0ED-4C22-AE1D-2FE4DE1F423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524000" y="274638"/>
            <a:ext cx="7162800" cy="1143000"/>
          </a:xfrm>
        </p:spPr>
        <p:txBody>
          <a:bodyPr rtlCol="0">
            <a:noAutofit/>
          </a:bodyPr>
          <a:lstStyle/>
          <a:p>
            <a:pPr fontAlgn="auto">
              <a:spcAft>
                <a:spcPts val="0"/>
              </a:spcAft>
              <a:defRPr/>
            </a:pPr>
            <a:r>
              <a:rPr lang="en-US" b="1" spc="300" dirty="0" smtClean="0">
                <a:ln w="11430" cmpd="sng">
                  <a:solidFill>
                    <a:schemeClr val="accent1">
                      <a:tint val="10000"/>
                    </a:schemeClr>
                  </a:solidFill>
                  <a:prstDash val="solid"/>
                  <a:miter lim="800000"/>
                </a:ln>
                <a:solidFill>
                  <a:srgbClr val="7030A0"/>
                </a:solidFill>
                <a:effectLst>
                  <a:glow rad="45500">
                    <a:schemeClr val="accent1">
                      <a:satMod val="220000"/>
                      <a:alpha val="35000"/>
                    </a:schemeClr>
                  </a:glow>
                </a:effectLst>
              </a:rPr>
              <a:t>Gandhinagar Institute of Technology</a:t>
            </a:r>
            <a:endParaRPr lang="en-US" dirty="0">
              <a:solidFill>
                <a:srgbClr val="7030A0"/>
              </a:solidFill>
            </a:endParaRPr>
          </a:p>
        </p:txBody>
      </p:sp>
      <p:sp>
        <p:nvSpPr>
          <p:cNvPr id="3" name="Content Placeholder 2"/>
          <p:cNvSpPr>
            <a:spLocks noGrp="1"/>
          </p:cNvSpPr>
          <p:nvPr>
            <p:ph idx="1"/>
          </p:nvPr>
        </p:nvSpPr>
        <p:spPr>
          <a:ln>
            <a:solidFill>
              <a:schemeClr val="accent4">
                <a:lumMod val="60000"/>
                <a:lumOff val="40000"/>
              </a:schemeClr>
            </a:solidFill>
          </a:ln>
          <a:effectLst>
            <a:outerShdw blurRad="50800" dist="38100" dir="16200000" rotWithShape="0">
              <a:prstClr val="black">
                <a:alpha val="40000"/>
              </a:prstClr>
            </a:outerShdw>
          </a:effectLst>
        </p:spPr>
        <p:txBody>
          <a:bodyPr>
            <a:normAutofit/>
          </a:bodyPr>
          <a:lstStyle/>
          <a:p>
            <a:pPr>
              <a:buNone/>
            </a:pPr>
            <a:r>
              <a:rPr lang="en-US" dirty="0"/>
              <a:t> </a:t>
            </a:r>
            <a:r>
              <a:rPr lang="en-US" dirty="0" smtClean="0"/>
              <a:t>               </a:t>
            </a:r>
            <a:r>
              <a:rPr lang="en-US" sz="2200" b="1" u="sng" dirty="0" smtClean="0">
                <a:solidFill>
                  <a:srgbClr val="FF0000"/>
                </a:solidFill>
              </a:rPr>
              <a:t>EEE (2110005) - ACTIVE LEARNING ASSIGNMENT</a:t>
            </a:r>
          </a:p>
          <a:p>
            <a:pPr>
              <a:buNone/>
            </a:pPr>
            <a:endParaRPr lang="en-US" b="1" u="sng" dirty="0" smtClean="0">
              <a:solidFill>
                <a:schemeClr val="accent3">
                  <a:lumMod val="50000"/>
                </a:schemeClr>
              </a:solidFill>
              <a:latin typeface="+mj-lt"/>
            </a:endParaRPr>
          </a:p>
          <a:p>
            <a:pPr>
              <a:buNone/>
            </a:pPr>
            <a:endParaRPr lang="en-US" dirty="0" smtClean="0"/>
          </a:p>
          <a:p>
            <a:pPr>
              <a:buNone/>
            </a:pPr>
            <a:r>
              <a:rPr lang="en-US" sz="2600" dirty="0"/>
              <a:t> </a:t>
            </a:r>
            <a:r>
              <a:rPr lang="en-US" sz="2600" dirty="0" smtClean="0"/>
              <a:t>       </a:t>
            </a:r>
            <a:r>
              <a:rPr lang="en-US" sz="4000" b="1" u="sng" dirty="0" smtClean="0">
                <a:solidFill>
                  <a:schemeClr val="accent2">
                    <a:lumMod val="50000"/>
                  </a:schemeClr>
                </a:solidFill>
                <a:latin typeface="Arial Narrow" pitchFamily="34" charset="0"/>
                <a:cs typeface="Arial" pitchFamily="34" charset="0"/>
              </a:rPr>
              <a:t>ELECTROMAGNETIC INDUCTION </a:t>
            </a:r>
          </a:p>
          <a:p>
            <a:pPr>
              <a:buNone/>
            </a:pPr>
            <a:endParaRPr lang="en-US" dirty="0"/>
          </a:p>
          <a:p>
            <a:pPr>
              <a:buNone/>
            </a:pPr>
            <a:r>
              <a:rPr lang="en-US" sz="2800" dirty="0" smtClean="0">
                <a:latin typeface="Arabic Typesetting" pitchFamily="66" charset="-78"/>
                <a:cs typeface="Arabic Typesetting" pitchFamily="66" charset="-78"/>
              </a:rPr>
              <a:t>PREPARED BY</a:t>
            </a:r>
            <a:r>
              <a:rPr lang="en-US" sz="2800" dirty="0" smtClean="0">
                <a:latin typeface="Arabic Typesetting" pitchFamily="66" charset="-78"/>
                <a:cs typeface="Arabic Typesetting" pitchFamily="66" charset="-78"/>
              </a:rPr>
              <a:t>:- RIYA SIMON MATHEW</a:t>
            </a:r>
          </a:p>
          <a:p>
            <a:pPr>
              <a:buNone/>
            </a:pPr>
            <a:r>
              <a:rPr lang="en-US" sz="2800" dirty="0" smtClean="0">
                <a:latin typeface="Arabic Typesetting" pitchFamily="66" charset="-78"/>
                <a:cs typeface="Arabic Typesetting" pitchFamily="66" charset="-78"/>
              </a:rPr>
              <a:t>ENROLLMENT NO:- 130120111024</a:t>
            </a:r>
          </a:p>
          <a:p>
            <a:pPr>
              <a:buNone/>
            </a:pPr>
            <a:r>
              <a:rPr lang="en-US" sz="2800" dirty="0" smtClean="0">
                <a:latin typeface="Arabic Typesetting" pitchFamily="66" charset="-78"/>
                <a:cs typeface="Arabic Typesetting" pitchFamily="66" charset="-78"/>
              </a:rPr>
              <a:t>BRANCH:- EC</a:t>
            </a:r>
            <a:endParaRPr lang="en-US" sz="2800" dirty="0">
              <a:latin typeface="Arabic Typesetting" pitchFamily="66" charset="-78"/>
              <a:cs typeface="Arabic Typesetting" pitchFamily="66" charset="-78"/>
            </a:endParaRPr>
          </a:p>
        </p:txBody>
      </p:sp>
      <p:pic>
        <p:nvPicPr>
          <p:cNvPr id="4" name="Picture 2" descr="C:\Users\Deep Vyas\Desktop\git logo.jpg"/>
          <p:cNvPicPr>
            <a:picLocks noChangeAspect="1" noChangeArrowheads="1"/>
          </p:cNvPicPr>
          <p:nvPr/>
        </p:nvPicPr>
        <p:blipFill>
          <a:blip r:embed="rId2"/>
          <a:srcRect/>
          <a:stretch>
            <a:fillRect/>
          </a:stretch>
        </p:blipFill>
        <p:spPr bwMode="auto">
          <a:xfrm>
            <a:off x="228600" y="381000"/>
            <a:ext cx="1219200" cy="12192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50000"/>
                  </a:schemeClr>
                </a:solidFill>
                <a:latin typeface="Arial" pitchFamily="34" charset="0"/>
                <a:cs typeface="Arial" pitchFamily="34" charset="0"/>
              </a:rPr>
              <a:t>Lenz’s Law</a:t>
            </a:r>
            <a:endParaRPr lang="en-US" sz="4000" dirty="0">
              <a:solidFill>
                <a:schemeClr val="accent1">
                  <a:lumMod val="50000"/>
                </a:schemeClr>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There is an induced current in the closed conducting loop if and only if the magnetic flux through the loop is changing.</a:t>
            </a:r>
          </a:p>
          <a:p>
            <a:r>
              <a:rPr lang="en-US" dirty="0" smtClean="0"/>
              <a:t>The direction of the current is such that the induced magnetic field always opposes the change in the flux.</a:t>
            </a:r>
          </a:p>
          <a:p>
            <a:pPr>
              <a:buNone/>
            </a:pPr>
            <a:endParaRPr lang="en-US" dirty="0" smtClean="0"/>
          </a:p>
          <a:p>
            <a:pPr>
              <a:buNone/>
            </a:pPr>
            <a:endParaRPr lang="en-US" dirty="0"/>
          </a:p>
        </p:txBody>
      </p:sp>
      <p:pic>
        <p:nvPicPr>
          <p:cNvPr id="4" name="Picture 3" descr="lenzs-law.gif"/>
          <p:cNvPicPr>
            <a:picLocks noChangeAspect="1"/>
          </p:cNvPicPr>
          <p:nvPr/>
        </p:nvPicPr>
        <p:blipFill>
          <a:blip r:embed="rId2"/>
          <a:stretch>
            <a:fillRect/>
          </a:stretch>
        </p:blipFill>
        <p:spPr>
          <a:xfrm>
            <a:off x="1981200" y="4669068"/>
            <a:ext cx="5410200" cy="1746019"/>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u="sng" dirty="0" smtClean="0">
                <a:solidFill>
                  <a:schemeClr val="accent1">
                    <a:lumMod val="75000"/>
                  </a:schemeClr>
                </a:solidFill>
                <a:latin typeface="Aparajita" pitchFamily="34" charset="0"/>
                <a:cs typeface="Aparajita" pitchFamily="34" charset="0"/>
              </a:rPr>
              <a:t>NATURE OF INDUCED EMF</a:t>
            </a:r>
            <a:endParaRPr lang="en-US" sz="6000" u="sng" dirty="0">
              <a:solidFill>
                <a:schemeClr val="accent1">
                  <a:lumMod val="75000"/>
                </a:schemeClr>
              </a:solidFill>
              <a:latin typeface="Aparajita" pitchFamily="34" charset="0"/>
              <a:cs typeface="Aparajita"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r>
              <a:rPr lang="en-US" sz="4000" dirty="0" smtClean="0"/>
              <a:t>Dynamically induced emf</a:t>
            </a:r>
          </a:p>
          <a:p>
            <a:pPr marL="514350" indent="-514350">
              <a:buFont typeface="+mj-lt"/>
              <a:buAutoNum type="arabicPeriod"/>
            </a:pPr>
            <a:r>
              <a:rPr lang="en-US" sz="4000" dirty="0" smtClean="0"/>
              <a:t>Statically induced emf</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50000"/>
                  </a:schemeClr>
                </a:solidFill>
                <a:latin typeface="Arial" pitchFamily="34" charset="0"/>
                <a:cs typeface="Arial" pitchFamily="34" charset="0"/>
              </a:rPr>
              <a:t>Dynamically induced emf</a:t>
            </a:r>
            <a:endParaRPr lang="en-US" sz="4000" dirty="0">
              <a:solidFill>
                <a:schemeClr val="accent1">
                  <a:lumMod val="50000"/>
                </a:schemeClr>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By moving the conductor keeping the magnetic field system stationary, so that the flux is cut by the conductor, the e.m.f thus is induced in the conductor is called dynamically induced e.m.f.</a:t>
            </a:r>
          </a:p>
          <a:p>
            <a:pPr>
              <a:buNone/>
            </a:pPr>
            <a:endParaRPr lang="en-US" dirty="0"/>
          </a:p>
        </p:txBody>
      </p:sp>
      <p:pic>
        <p:nvPicPr>
          <p:cNvPr id="4" name="Picture 3" descr="ac_gen.png"/>
          <p:cNvPicPr>
            <a:picLocks noChangeAspect="1"/>
          </p:cNvPicPr>
          <p:nvPr/>
        </p:nvPicPr>
        <p:blipFill>
          <a:blip r:embed="rId2"/>
          <a:stretch>
            <a:fillRect/>
          </a:stretch>
        </p:blipFill>
        <p:spPr>
          <a:xfrm>
            <a:off x="1524000" y="4114799"/>
            <a:ext cx="6351447" cy="2590801"/>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chemeClr val="accent1">
                    <a:lumMod val="50000"/>
                  </a:schemeClr>
                </a:solidFill>
                <a:latin typeface="Arial" pitchFamily="34" charset="0"/>
                <a:cs typeface="Arial" pitchFamily="34" charset="0"/>
              </a:rPr>
              <a:t>Statically induced emf</a:t>
            </a:r>
            <a:endParaRPr lang="en-US" sz="6000" dirty="0">
              <a:solidFill>
                <a:schemeClr val="accent1">
                  <a:lumMod val="5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endParaRPr lang="en-US" sz="4400" dirty="0" smtClean="0"/>
          </a:p>
          <a:p>
            <a:r>
              <a:rPr lang="en-US" sz="4400" dirty="0" smtClean="0"/>
              <a:t>It if further classified into two:-</a:t>
            </a:r>
          </a:p>
          <a:p>
            <a:pPr marL="914400" lvl="1" indent="-514350">
              <a:buFont typeface="+mj-lt"/>
              <a:buAutoNum type="arabicPeriod"/>
            </a:pPr>
            <a:r>
              <a:rPr lang="en-US" sz="4400" dirty="0" smtClean="0"/>
              <a:t>Self induced e.m.f</a:t>
            </a:r>
          </a:p>
          <a:p>
            <a:pPr marL="914400" lvl="1" indent="-514350">
              <a:buFont typeface="+mj-lt"/>
              <a:buAutoNum type="arabicPeriod"/>
            </a:pPr>
            <a:r>
              <a:rPr lang="en-US" sz="4400" dirty="0" smtClean="0"/>
              <a:t>Mutually induced e.m.f       </a:t>
            </a:r>
            <a:endParaRPr lang="en-US" sz="4400"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latin typeface="Aparajita" pitchFamily="34" charset="0"/>
                <a:cs typeface="Aparajita" pitchFamily="34" charset="0"/>
              </a:rPr>
              <a:t>Self Induced e.m.f</a:t>
            </a:r>
            <a:endParaRPr lang="en-US" dirty="0">
              <a:solidFill>
                <a:srgbClr val="002060"/>
              </a:solidFill>
              <a:latin typeface="Aparajita" pitchFamily="34" charset="0"/>
              <a:cs typeface="Aparajita" pitchFamily="34" charset="0"/>
            </a:endParaRPr>
          </a:p>
        </p:txBody>
      </p:sp>
      <p:sp>
        <p:nvSpPr>
          <p:cNvPr id="3" name="Content Placeholder 2"/>
          <p:cNvSpPr>
            <a:spLocks noGrp="1"/>
          </p:cNvSpPr>
          <p:nvPr>
            <p:ph idx="1"/>
          </p:nvPr>
        </p:nvSpPr>
        <p:spPr/>
        <p:txBody>
          <a:bodyPr>
            <a:normAutofit/>
          </a:bodyPr>
          <a:lstStyle/>
          <a:p>
            <a:r>
              <a:rPr lang="en-US" dirty="0" smtClean="0"/>
              <a:t>Self-induced emf is the e.m.f induced in a circuit when the magnetic flux linking it changes the flux being produced in the same circuit.</a:t>
            </a:r>
          </a:p>
          <a:p>
            <a:r>
              <a:rPr lang="en-US" dirty="0" smtClean="0"/>
              <a:t>The direction of the induced e.m.f is such that it opposes the cause which produces it (</a:t>
            </a:r>
            <a:r>
              <a:rPr lang="en-US" dirty="0" err="1" smtClean="0"/>
              <a:t>lenz’s</a:t>
            </a:r>
            <a:r>
              <a:rPr lang="en-US" dirty="0" smtClean="0"/>
              <a:t> law) i.e. change of current in the coil.</a:t>
            </a:r>
          </a:p>
          <a:p>
            <a:r>
              <a:rPr lang="en-US" dirty="0" smtClean="0"/>
              <a:t>So, the magnitude of self-induced e.m.f is directly proportional to the rate of change of current in the coil. </a:t>
            </a:r>
            <a:endParaRPr lang="en-US"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4525963"/>
          </a:xfrm>
        </p:spPr>
        <p:txBody>
          <a:bodyPr>
            <a:normAutofit lnSpcReduction="10000"/>
          </a:bodyPr>
          <a:lstStyle/>
          <a:p>
            <a:pPr>
              <a:buNone/>
            </a:pPr>
            <a:r>
              <a:rPr lang="en-US" dirty="0" smtClean="0"/>
              <a:t>             e </a:t>
            </a:r>
            <a:r>
              <a:rPr lang="el-GR" dirty="0" smtClean="0"/>
              <a:t>α</a:t>
            </a:r>
            <a:r>
              <a:rPr lang="en-US" dirty="0" smtClean="0"/>
              <a:t> </a:t>
            </a:r>
            <a:r>
              <a:rPr lang="en-US" u="sng" dirty="0" smtClean="0"/>
              <a:t>di</a:t>
            </a:r>
          </a:p>
          <a:p>
            <a:pPr>
              <a:buNone/>
            </a:pPr>
            <a:r>
              <a:rPr lang="en-US" dirty="0"/>
              <a:t> </a:t>
            </a:r>
            <a:r>
              <a:rPr lang="en-US" dirty="0" smtClean="0"/>
              <a:t>                   dt</a:t>
            </a:r>
          </a:p>
          <a:p>
            <a:pPr>
              <a:buNone/>
            </a:pPr>
            <a:r>
              <a:rPr lang="en-US" dirty="0" smtClean="0"/>
              <a:t>             e=L </a:t>
            </a:r>
            <a:r>
              <a:rPr lang="en-US" u="sng" dirty="0" smtClean="0"/>
              <a:t>di</a:t>
            </a:r>
          </a:p>
          <a:p>
            <a:pPr>
              <a:buNone/>
            </a:pPr>
            <a:r>
              <a:rPr lang="en-US" dirty="0"/>
              <a:t> </a:t>
            </a:r>
            <a:r>
              <a:rPr lang="en-US" dirty="0" smtClean="0"/>
              <a:t>                   dt</a:t>
            </a:r>
          </a:p>
          <a:p>
            <a:pPr>
              <a:buNone/>
            </a:pPr>
            <a:r>
              <a:rPr lang="en-US" dirty="0" smtClean="0"/>
              <a:t>Where, L is proportionality constant and is called coefficient of self induced e.m.f.</a:t>
            </a:r>
          </a:p>
          <a:p>
            <a:r>
              <a:rPr lang="en-US" dirty="0"/>
              <a:t> </a:t>
            </a:r>
            <a:r>
              <a:rPr lang="en-US" dirty="0" smtClean="0"/>
              <a:t>The process by which an electromotive force(e.m.f) is induced by varying current in that circuit is called </a:t>
            </a:r>
            <a:r>
              <a:rPr lang="en-US" b="1" u="sng" dirty="0" smtClean="0"/>
              <a:t>self induction</a:t>
            </a:r>
            <a:r>
              <a:rPr lang="en-US" dirty="0" smtClean="0"/>
              <a:t>.</a:t>
            </a:r>
          </a:p>
          <a:p>
            <a:pPr>
              <a:buNone/>
            </a:pPr>
            <a:r>
              <a:rPr lang="en-US" dirty="0" smtClean="0"/>
              <a:t>                </a:t>
            </a:r>
          </a:p>
          <a:p>
            <a:pPr>
              <a:buNone/>
            </a:pPr>
            <a:endParaRPr lang="en-US" dirty="0"/>
          </a:p>
        </p:txBody>
      </p:sp>
      <p:pic>
        <p:nvPicPr>
          <p:cNvPr id="4" name="Picture 3" descr="download.jpg"/>
          <p:cNvPicPr>
            <a:picLocks noChangeAspect="1"/>
          </p:cNvPicPr>
          <p:nvPr/>
        </p:nvPicPr>
        <p:blipFill>
          <a:blip r:embed="rId2"/>
          <a:stretch>
            <a:fillRect/>
          </a:stretch>
        </p:blipFill>
        <p:spPr>
          <a:xfrm>
            <a:off x="2819400" y="3830124"/>
            <a:ext cx="5181600" cy="3027876"/>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629400"/>
          </a:xfrm>
        </p:spPr>
        <p:txBody>
          <a:bodyPr/>
          <a:lstStyle/>
          <a:p>
            <a:pPr>
              <a:buNone/>
            </a:pPr>
            <a:r>
              <a:rPr lang="en-US" sz="3200" dirty="0" smtClean="0">
                <a:solidFill>
                  <a:srgbClr val="002060"/>
                </a:solidFill>
                <a:latin typeface="Aparajita" pitchFamily="34" charset="0"/>
                <a:cs typeface="Aparajita" pitchFamily="34" charset="0"/>
              </a:rPr>
              <a:t>COEFFICIENT OF SELF INDUCTION</a:t>
            </a:r>
            <a:r>
              <a:rPr lang="en-US" dirty="0" smtClean="0"/>
              <a:t>:-</a:t>
            </a:r>
          </a:p>
          <a:p>
            <a:r>
              <a:rPr lang="en-US" dirty="0" smtClean="0"/>
              <a:t>Consider a coil of N turns carrying a current </a:t>
            </a:r>
            <a:r>
              <a:rPr lang="en-US" dirty="0" err="1" smtClean="0"/>
              <a:t>i</a:t>
            </a:r>
            <a:r>
              <a:rPr lang="en-US" dirty="0" smtClean="0"/>
              <a:t> which produces flux   linking with the coil. Acc. To faraday’s law, the e.m.f induced in a coil is given by,</a:t>
            </a:r>
          </a:p>
          <a:p>
            <a:pPr>
              <a:buNone/>
            </a:pPr>
            <a:r>
              <a:rPr lang="en-US" dirty="0"/>
              <a:t> </a:t>
            </a:r>
            <a:r>
              <a:rPr lang="en-US" dirty="0" smtClean="0"/>
              <a:t>               e= -N  </a:t>
            </a:r>
            <a:r>
              <a:rPr lang="en-US" u="sng" dirty="0" smtClean="0"/>
              <a:t>dØ</a:t>
            </a:r>
            <a:r>
              <a:rPr lang="en-US" dirty="0" smtClean="0"/>
              <a:t> </a:t>
            </a:r>
            <a:r>
              <a:rPr lang="en-US" u="sng" dirty="0" smtClean="0"/>
              <a:t>di</a:t>
            </a:r>
            <a:r>
              <a:rPr lang="en-US" dirty="0" smtClean="0"/>
              <a:t>       </a:t>
            </a:r>
          </a:p>
          <a:p>
            <a:pPr>
              <a:buNone/>
            </a:pPr>
            <a:r>
              <a:rPr lang="en-US" dirty="0" smtClean="0"/>
              <a:t>                             di  dt</a:t>
            </a:r>
          </a:p>
          <a:p>
            <a:r>
              <a:rPr lang="en-US" dirty="0" smtClean="0"/>
              <a:t>For a coil of non-magnetic core, the flux is directly proportional to the current. Hence,</a:t>
            </a:r>
          </a:p>
          <a:p>
            <a:pPr>
              <a:buNone/>
            </a:pPr>
            <a:r>
              <a:rPr lang="en-US" dirty="0"/>
              <a:t> </a:t>
            </a:r>
            <a:r>
              <a:rPr lang="en-US" dirty="0" smtClean="0"/>
              <a:t>                  </a:t>
            </a:r>
            <a:r>
              <a:rPr lang="en-US" u="sng" dirty="0" smtClean="0"/>
              <a:t>dØ </a:t>
            </a:r>
            <a:r>
              <a:rPr lang="en-US" dirty="0" smtClean="0"/>
              <a:t>= </a:t>
            </a:r>
            <a:r>
              <a:rPr lang="en-US" u="sng" dirty="0" smtClean="0"/>
              <a:t>Ø </a:t>
            </a:r>
            <a:r>
              <a:rPr lang="en-US" dirty="0" smtClean="0"/>
              <a:t>= constant</a:t>
            </a:r>
            <a:endParaRPr lang="en-US" u="sng" dirty="0" smtClean="0"/>
          </a:p>
          <a:p>
            <a:pPr>
              <a:buNone/>
            </a:pPr>
            <a:r>
              <a:rPr lang="en-US" dirty="0"/>
              <a:t> </a:t>
            </a:r>
            <a:r>
              <a:rPr lang="en-US" dirty="0" smtClean="0"/>
              <a:t>                   di      </a:t>
            </a:r>
            <a:r>
              <a:rPr lang="en-US" dirty="0" err="1" smtClean="0"/>
              <a:t>i</a:t>
            </a:r>
            <a:endParaRPr lang="en-US" dirty="0" smtClean="0"/>
          </a:p>
        </p:txBody>
      </p:sp>
      <p:sp>
        <p:nvSpPr>
          <p:cNvPr id="4" name="Rectangle 3"/>
          <p:cNvSpPr/>
          <p:nvPr/>
        </p:nvSpPr>
        <p:spPr>
          <a:xfrm>
            <a:off x="304800" y="2514600"/>
            <a:ext cx="6781800" cy="3539430"/>
          </a:xfrm>
          <a:prstGeom prst="rect">
            <a:avLst/>
          </a:prstGeom>
        </p:spPr>
        <p:txBody>
          <a:bodyPr wrap="square">
            <a:spAutoFit/>
          </a:bodyPr>
          <a:lstStyle/>
          <a:p>
            <a:pPr>
              <a:buNone/>
            </a:pPr>
            <a:r>
              <a:rPr lang="en-US" sz="2800" dirty="0" smtClean="0"/>
              <a:t>, </a:t>
            </a:r>
          </a:p>
          <a:p>
            <a:pPr>
              <a:buNone/>
            </a:pPr>
            <a:endParaRPr lang="en-US" sz="2800" dirty="0" smtClean="0"/>
          </a:p>
          <a:p>
            <a:pPr>
              <a:buNone/>
            </a:pPr>
            <a:r>
              <a:rPr lang="en-US" sz="2800" dirty="0"/>
              <a:t> </a:t>
            </a:r>
            <a:r>
              <a:rPr lang="en-US" sz="2800" dirty="0" smtClean="0"/>
              <a:t>          </a:t>
            </a:r>
          </a:p>
          <a:p>
            <a:pPr>
              <a:buNone/>
            </a:pPr>
            <a:endParaRPr lang="en-US" sz="2800" dirty="0" smtClean="0"/>
          </a:p>
          <a:p>
            <a:pPr>
              <a:buNone/>
            </a:pPr>
            <a:r>
              <a:rPr lang="en-US" sz="2800" dirty="0" smtClean="0"/>
              <a:t>            </a:t>
            </a:r>
          </a:p>
          <a:p>
            <a:r>
              <a:rPr lang="en-US" sz="2800" dirty="0"/>
              <a:t> </a:t>
            </a:r>
            <a:r>
              <a:rPr lang="en-US" sz="2800" dirty="0" smtClean="0"/>
              <a:t>       </a:t>
            </a:r>
          </a:p>
          <a:p>
            <a:r>
              <a:rPr lang="en-US" sz="2800" dirty="0" smtClean="0"/>
              <a:t> </a:t>
            </a:r>
          </a:p>
          <a:p>
            <a:pPr>
              <a:buNone/>
            </a:pPr>
            <a:endParaRPr lang="en-US" sz="2800"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rmAutofit/>
          </a:bodyPr>
          <a:lstStyle/>
          <a:p>
            <a:r>
              <a:rPr lang="en-US" sz="3200" dirty="0" smtClean="0"/>
              <a:t>hence., </a:t>
            </a:r>
            <a:r>
              <a:rPr lang="en-US" sz="3200" dirty="0" err="1" smtClean="0"/>
              <a:t>tne</a:t>
            </a:r>
            <a:r>
              <a:rPr lang="en-US" sz="3200" dirty="0" smtClean="0"/>
              <a:t> eqn. becomes</a:t>
            </a:r>
          </a:p>
          <a:p>
            <a:pPr>
              <a:buNone/>
            </a:pPr>
            <a:r>
              <a:rPr lang="en-US" sz="3200" dirty="0"/>
              <a:t> </a:t>
            </a:r>
            <a:r>
              <a:rPr lang="en-US" sz="3200" dirty="0" smtClean="0"/>
              <a:t>     e= -</a:t>
            </a:r>
            <a:r>
              <a:rPr lang="en-US" sz="3200" u="sng" dirty="0"/>
              <a:t>N</a:t>
            </a:r>
            <a:r>
              <a:rPr lang="en-US" sz="3200" u="sng" dirty="0" smtClean="0"/>
              <a:t> Ø</a:t>
            </a:r>
            <a:r>
              <a:rPr lang="en-US" sz="3200" dirty="0" smtClean="0"/>
              <a:t> </a:t>
            </a:r>
            <a:r>
              <a:rPr lang="en-US" sz="3200" u="sng" dirty="0" smtClean="0"/>
              <a:t>di</a:t>
            </a:r>
          </a:p>
          <a:p>
            <a:pPr>
              <a:buNone/>
            </a:pPr>
            <a:r>
              <a:rPr lang="en-US" sz="3200" dirty="0"/>
              <a:t> </a:t>
            </a:r>
            <a:r>
              <a:rPr lang="en-US" sz="3200" dirty="0" smtClean="0"/>
              <a:t>               I    dt</a:t>
            </a:r>
          </a:p>
          <a:p>
            <a:pPr>
              <a:buNone/>
            </a:pPr>
            <a:r>
              <a:rPr lang="en-US" sz="3200" dirty="0" smtClean="0"/>
              <a:t>         = - L </a:t>
            </a:r>
            <a:r>
              <a:rPr lang="en-US" sz="3200" u="sng" dirty="0" smtClean="0"/>
              <a:t>di</a:t>
            </a:r>
            <a:endParaRPr lang="en-US" sz="3200" dirty="0" smtClean="0"/>
          </a:p>
          <a:p>
            <a:pPr>
              <a:buNone/>
            </a:pPr>
            <a:r>
              <a:rPr lang="en-US" sz="3200" dirty="0"/>
              <a:t> </a:t>
            </a:r>
            <a:r>
              <a:rPr lang="en-US" sz="3200" dirty="0" smtClean="0"/>
              <a:t>                 dt</a:t>
            </a:r>
          </a:p>
          <a:p>
            <a:r>
              <a:rPr lang="en-US" sz="3200" dirty="0" smtClean="0"/>
              <a:t>Where, L =</a:t>
            </a:r>
            <a:r>
              <a:rPr lang="en-US" sz="3200" u="sng" dirty="0" smtClean="0"/>
              <a:t>N Ø </a:t>
            </a:r>
            <a:r>
              <a:rPr lang="en-US" sz="3200" dirty="0" smtClean="0"/>
              <a:t> = self inductance of the coil</a:t>
            </a:r>
          </a:p>
          <a:p>
            <a:pPr>
              <a:buNone/>
            </a:pPr>
            <a:r>
              <a:rPr lang="en-US" sz="3200" dirty="0"/>
              <a:t> </a:t>
            </a:r>
            <a:r>
              <a:rPr lang="en-US" sz="3200" dirty="0" smtClean="0"/>
              <a:t>                        </a:t>
            </a:r>
            <a:r>
              <a:rPr lang="en-US" sz="3200" dirty="0" err="1" smtClean="0"/>
              <a:t>i</a:t>
            </a:r>
            <a:endParaRPr lang="en-US" sz="3200" dirty="0"/>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400" dirty="0" smtClean="0">
                <a:solidFill>
                  <a:srgbClr val="002060"/>
                </a:solidFill>
                <a:latin typeface="Aparajita" pitchFamily="34" charset="0"/>
                <a:cs typeface="Aparajita" pitchFamily="34" charset="0"/>
              </a:rPr>
              <a:t>MUTUAL INDUCTION </a:t>
            </a:r>
            <a:endParaRPr lang="en-US" sz="4400" dirty="0">
              <a:solidFill>
                <a:srgbClr val="002060"/>
              </a:solidFill>
              <a:latin typeface="Aparajita" pitchFamily="34" charset="0"/>
              <a:cs typeface="Aparajita" pitchFamily="34" charset="0"/>
            </a:endParaRPr>
          </a:p>
        </p:txBody>
      </p:sp>
      <p:sp>
        <p:nvSpPr>
          <p:cNvPr id="3" name="Content Placeholder 2"/>
          <p:cNvSpPr>
            <a:spLocks noGrp="1"/>
          </p:cNvSpPr>
          <p:nvPr>
            <p:ph idx="1"/>
          </p:nvPr>
        </p:nvSpPr>
        <p:spPr>
          <a:xfrm>
            <a:off x="457200" y="1371600"/>
            <a:ext cx="8229600" cy="5486400"/>
          </a:xfrm>
        </p:spPr>
        <p:txBody>
          <a:bodyPr>
            <a:normAutofit/>
          </a:bodyPr>
          <a:lstStyle/>
          <a:p>
            <a:r>
              <a:rPr lang="en-US" dirty="0" smtClean="0"/>
              <a:t>Mutual inductance may be defined as the ability of one coil to produce an e.m.f in a second coil by induction when the current in the first coil is changes. This action is reciprocal.</a:t>
            </a:r>
          </a:p>
          <a:p>
            <a:r>
              <a:rPr lang="en-US" dirty="0" smtClean="0"/>
              <a:t>This ability of reciprocal induction is measured in terms of mutual inductance or coefficient of mutual induction. It is denoted by M.</a:t>
            </a:r>
          </a:p>
          <a:p>
            <a:pPr>
              <a:buNone/>
            </a:pPr>
            <a:r>
              <a:rPr lang="en-US" dirty="0"/>
              <a:t> </a:t>
            </a:r>
            <a:r>
              <a:rPr lang="en-US" dirty="0" smtClean="0"/>
              <a:t>             e </a:t>
            </a:r>
            <a:r>
              <a:rPr lang="el-GR" dirty="0" smtClean="0"/>
              <a:t>α</a:t>
            </a:r>
            <a:r>
              <a:rPr lang="en-US" dirty="0" smtClean="0"/>
              <a:t> </a:t>
            </a:r>
            <a:r>
              <a:rPr lang="en-US" u="sng" dirty="0" smtClean="0"/>
              <a:t>di</a:t>
            </a:r>
            <a:endParaRPr lang="en-US" dirty="0" smtClean="0"/>
          </a:p>
          <a:p>
            <a:pPr>
              <a:buNone/>
            </a:pPr>
            <a:r>
              <a:rPr lang="en-US" dirty="0" smtClean="0"/>
              <a:t>                     dt</a:t>
            </a:r>
          </a:p>
          <a:p>
            <a:pPr>
              <a:buNone/>
            </a:pPr>
            <a:r>
              <a:rPr lang="en-US" dirty="0"/>
              <a:t> </a:t>
            </a:r>
            <a:r>
              <a:rPr lang="en-US" dirty="0" smtClean="0"/>
              <a:t>              e = M </a:t>
            </a:r>
            <a:r>
              <a:rPr lang="en-US" u="sng" dirty="0" smtClean="0"/>
              <a:t>di</a:t>
            </a:r>
            <a:endParaRPr lang="en-US" dirty="0" smtClean="0"/>
          </a:p>
          <a:p>
            <a:pPr>
              <a:buNone/>
            </a:pPr>
            <a:r>
              <a:rPr lang="en-US" dirty="0" smtClean="0"/>
              <a:t>                          dt</a:t>
            </a:r>
          </a:p>
          <a:p>
            <a:pPr>
              <a:buNone/>
            </a:pPr>
            <a:endParaRPr lang="en-US" dirty="0" smtClean="0"/>
          </a:p>
          <a:p>
            <a:pPr>
              <a:buNone/>
            </a:pPr>
            <a:endParaRPr lang="en-US" dirty="0" smtClean="0"/>
          </a:p>
          <a:p>
            <a:pPr>
              <a:buNone/>
            </a:pPr>
            <a:endParaRPr lang="en-US" dirty="0"/>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lstStyle/>
          <a:p>
            <a:pPr>
              <a:buNone/>
            </a:pPr>
            <a:r>
              <a:rPr lang="en-US" sz="3600" dirty="0" smtClean="0">
                <a:solidFill>
                  <a:srgbClr val="002060"/>
                </a:solidFill>
                <a:latin typeface="Aparajita" pitchFamily="34" charset="0"/>
                <a:cs typeface="Aparajita" pitchFamily="34" charset="0"/>
              </a:rPr>
              <a:t>COEFFICIENT OF MUTUAL INDUCTANCE</a:t>
            </a:r>
            <a:r>
              <a:rPr lang="en-US" dirty="0" smtClean="0"/>
              <a:t>:-</a:t>
            </a:r>
          </a:p>
          <a:p>
            <a:r>
              <a:rPr lang="en-US" dirty="0" smtClean="0"/>
              <a:t>Coefficient of mutual inductance between two circuits is defined as the e.m.f induced in one circuit when the current in the other circuit changes as the rate of 1 A/sec.</a:t>
            </a:r>
          </a:p>
          <a:p>
            <a:pPr>
              <a:buNone/>
            </a:pPr>
            <a:r>
              <a:rPr lang="en-US" dirty="0"/>
              <a:t> </a:t>
            </a:r>
            <a:r>
              <a:rPr lang="en-US" dirty="0" smtClean="0"/>
              <a:t>        so, if </a:t>
            </a:r>
            <a:r>
              <a:rPr lang="en-US" u="sng" dirty="0" smtClean="0"/>
              <a:t>di </a:t>
            </a:r>
            <a:r>
              <a:rPr lang="en-US" dirty="0" smtClean="0"/>
              <a:t>= 1A/sec</a:t>
            </a:r>
          </a:p>
          <a:p>
            <a:pPr>
              <a:buNone/>
            </a:pPr>
            <a:r>
              <a:rPr lang="en-US" dirty="0" smtClean="0"/>
              <a:t>                  dt</a:t>
            </a:r>
          </a:p>
          <a:p>
            <a:pPr>
              <a:buNone/>
            </a:pPr>
            <a:r>
              <a:rPr lang="en-US" dirty="0"/>
              <a:t> </a:t>
            </a:r>
            <a:r>
              <a:rPr lang="en-US" dirty="0" smtClean="0"/>
              <a:t>then, M = </a:t>
            </a:r>
            <a:r>
              <a:rPr lang="en-US" u="sng" dirty="0" smtClean="0"/>
              <a:t>e</a:t>
            </a:r>
          </a:p>
          <a:p>
            <a:pPr>
              <a:buNone/>
            </a:pPr>
            <a:r>
              <a:rPr lang="en-US" dirty="0" smtClean="0"/>
              <a:t>                    di/dt</a:t>
            </a:r>
          </a:p>
          <a:p>
            <a:pPr>
              <a:buNone/>
            </a:pPr>
            <a:r>
              <a:rPr lang="en-US" dirty="0"/>
              <a:t> </a:t>
            </a:r>
            <a:r>
              <a:rPr lang="en-US" dirty="0" smtClean="0"/>
              <a:t>           M=e                          </a:t>
            </a:r>
            <a:endParaRPr lang="en-US" dirty="0"/>
          </a:p>
        </p:txBody>
      </p:sp>
      <p:pic>
        <p:nvPicPr>
          <p:cNvPr id="4" name="Picture 3" descr="images (1).jpg"/>
          <p:cNvPicPr>
            <a:picLocks noChangeAspect="1"/>
          </p:cNvPicPr>
          <p:nvPr/>
        </p:nvPicPr>
        <p:blipFill>
          <a:blip r:embed="rId2"/>
          <a:stretch>
            <a:fillRect/>
          </a:stretch>
        </p:blipFill>
        <p:spPr>
          <a:xfrm>
            <a:off x="2819400" y="3189228"/>
            <a:ext cx="6206836" cy="2906772"/>
          </a:xfrm>
          <a:prstGeom prst="rect">
            <a:avLst/>
          </a:prstGeom>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mn-lt"/>
              </a:rPr>
              <a:t>CONTENTS</a:t>
            </a:r>
            <a:endParaRPr lang="en-US" b="1" u="sng" dirty="0">
              <a:latin typeface="+mn-lt"/>
            </a:endParaRPr>
          </a:p>
        </p:txBody>
      </p:sp>
      <p:sp>
        <p:nvSpPr>
          <p:cNvPr id="5" name="Content Placeholder 4"/>
          <p:cNvSpPr>
            <a:spLocks noGrp="1"/>
          </p:cNvSpPr>
          <p:nvPr>
            <p:ph idx="1"/>
          </p:nvPr>
        </p:nvSpPr>
        <p:spPr>
          <a:xfrm>
            <a:off x="304800" y="2468880"/>
            <a:ext cx="8229600" cy="4389120"/>
          </a:xfrm>
        </p:spPr>
        <p:txBody>
          <a:bodyPr>
            <a:normAutofit/>
          </a:bodyPr>
          <a:lstStyle/>
          <a:p>
            <a:r>
              <a:rPr lang="en-US" sz="3200" dirty="0" smtClean="0"/>
              <a:t>INTODUCTION</a:t>
            </a:r>
          </a:p>
          <a:p>
            <a:r>
              <a:rPr lang="en-US" sz="3200" dirty="0" smtClean="0"/>
              <a:t>FARADAY’S EXPERIMENT AND LAWS</a:t>
            </a:r>
          </a:p>
          <a:p>
            <a:r>
              <a:rPr lang="en-US" sz="3200" dirty="0" smtClean="0"/>
              <a:t>DIRECTION OF INDUCED E.M.F</a:t>
            </a:r>
          </a:p>
          <a:p>
            <a:r>
              <a:rPr lang="en-US" sz="3200" dirty="0" smtClean="0"/>
              <a:t>NATURE OF INDUCED E.M.F</a:t>
            </a:r>
            <a:endParaRPr lang="en-US" sz="3200" dirty="0"/>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772400" cy="4191000"/>
          </a:xfrm>
        </p:spPr>
        <p:txBody>
          <a:bodyPr/>
          <a:lstStyle/>
          <a:p>
            <a:endParaRPr lang="en-US" dirty="0"/>
          </a:p>
        </p:txBody>
      </p:sp>
      <p:pic>
        <p:nvPicPr>
          <p:cNvPr id="4" name="Picture 3" descr="t.jpg"/>
          <p:cNvPicPr>
            <a:picLocks noChangeAspect="1"/>
          </p:cNvPicPr>
          <p:nvPr/>
        </p:nvPicPr>
        <p:blipFill>
          <a:blip r:embed="rId2"/>
          <a:stretch>
            <a:fillRect/>
          </a:stretch>
        </p:blipFill>
        <p:spPr>
          <a:xfrm>
            <a:off x="-1" y="1"/>
            <a:ext cx="9144001" cy="6830400"/>
          </a:xfrm>
          <a:prstGeom prst="rect">
            <a:avLst/>
          </a:prstGeom>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u="sng" dirty="0" smtClean="0">
                <a:solidFill>
                  <a:schemeClr val="accent1">
                    <a:lumMod val="75000"/>
                  </a:schemeClr>
                </a:solidFill>
                <a:latin typeface="Aparajita" pitchFamily="34" charset="0"/>
                <a:cs typeface="Aparajita" pitchFamily="34" charset="0"/>
              </a:rPr>
              <a:t>ELECTROMAGNETIC  INDUCTION</a:t>
            </a:r>
            <a:endParaRPr lang="en-US" u="sng" dirty="0">
              <a:solidFill>
                <a:schemeClr val="accent1">
                  <a:lumMod val="75000"/>
                </a:schemeClr>
              </a:solidFill>
              <a:latin typeface="Aparajita" pitchFamily="34" charset="0"/>
              <a:cs typeface="Aparajita" pitchFamily="34" charset="0"/>
            </a:endParaRPr>
          </a:p>
        </p:txBody>
      </p:sp>
      <p:sp>
        <p:nvSpPr>
          <p:cNvPr id="3" name="Content Placeholder 2"/>
          <p:cNvSpPr>
            <a:spLocks noGrp="1"/>
          </p:cNvSpPr>
          <p:nvPr>
            <p:ph idx="1"/>
          </p:nvPr>
        </p:nvSpPr>
        <p:spPr/>
        <p:txBody>
          <a:bodyPr/>
          <a:lstStyle/>
          <a:p>
            <a:r>
              <a:rPr lang="en-US" dirty="0" smtClean="0"/>
              <a:t>Phenomenon by which an emf (voltage) is produced in a wire (conductor) by a changing magnetic flux.</a:t>
            </a:r>
          </a:p>
          <a:p>
            <a:r>
              <a:rPr lang="en-US" dirty="0" smtClean="0"/>
              <a:t>Magnetic flux is a product of magnetic field and the area through which magnetic field passes.</a:t>
            </a:r>
          </a:p>
          <a:p>
            <a:pPr>
              <a:buNone/>
            </a:pPr>
            <a:r>
              <a:rPr lang="en-US" dirty="0"/>
              <a:t> </a:t>
            </a:r>
            <a:r>
              <a:rPr lang="en-US" dirty="0" smtClean="0"/>
              <a:t>                    Ø=BA</a:t>
            </a:r>
            <a:endParaRPr lang="en-US"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u="sng" dirty="0" smtClean="0">
                <a:solidFill>
                  <a:schemeClr val="accent1">
                    <a:lumMod val="75000"/>
                  </a:schemeClr>
                </a:solidFill>
                <a:latin typeface="Aparajita" pitchFamily="34" charset="0"/>
                <a:cs typeface="Aparajita" pitchFamily="34" charset="0"/>
              </a:rPr>
              <a:t>FARADAY EXPERIMENT</a:t>
            </a:r>
            <a:endParaRPr lang="en-US" u="sng" dirty="0">
              <a:solidFill>
                <a:schemeClr val="accent1">
                  <a:lumMod val="75000"/>
                </a:schemeClr>
              </a:solidFill>
              <a:latin typeface="Aparajita" pitchFamily="34" charset="0"/>
              <a:cs typeface="Aparajita" pitchFamily="34" charset="0"/>
            </a:endParaRPr>
          </a:p>
        </p:txBody>
      </p:sp>
      <p:sp>
        <p:nvSpPr>
          <p:cNvPr id="5" name="Content Placeholder 4"/>
          <p:cNvSpPr>
            <a:spLocks noGrp="1"/>
          </p:cNvSpPr>
          <p:nvPr>
            <p:ph idx="1"/>
          </p:nvPr>
        </p:nvSpPr>
        <p:spPr/>
        <p:txBody>
          <a:bodyPr/>
          <a:lstStyle/>
          <a:p>
            <a:r>
              <a:rPr lang="en-US" dirty="0" smtClean="0"/>
              <a:t>Almost 200 years ago, Faraday looked for an evidence that a magnetic field would induce an electric current with this apparatus</a:t>
            </a:r>
          </a:p>
          <a:p>
            <a:pPr>
              <a:buNone/>
            </a:pPr>
            <a:r>
              <a:rPr lang="en-US" dirty="0"/>
              <a:t> </a:t>
            </a:r>
            <a:r>
              <a:rPr lang="en-US" dirty="0" smtClean="0"/>
              <a:t> </a:t>
            </a:r>
            <a:endParaRPr lang="en-US" dirty="0"/>
          </a:p>
        </p:txBody>
      </p:sp>
      <p:pic>
        <p:nvPicPr>
          <p:cNvPr id="7" name="Picture 6" descr="safe_image.png"/>
          <p:cNvPicPr>
            <a:picLocks noChangeAspect="1"/>
          </p:cNvPicPr>
          <p:nvPr/>
        </p:nvPicPr>
        <p:blipFill>
          <a:blip r:embed="rId2"/>
          <a:stretch>
            <a:fillRect/>
          </a:stretch>
        </p:blipFill>
        <p:spPr>
          <a:xfrm>
            <a:off x="609600" y="3235959"/>
            <a:ext cx="8215745" cy="3012441"/>
          </a:xfrm>
          <a:prstGeom prst="rect">
            <a:avLst/>
          </a:prstGeom>
          <a:ln>
            <a:noFill/>
          </a:ln>
          <a:effectLst>
            <a:outerShdw blurRad="292100" dist="139700" dir="2700000" algn="tl" rotWithShape="0">
              <a:srgbClr val="333333">
                <a:alpha val="65000"/>
              </a:srgbClr>
            </a:outerShdw>
          </a:effectLst>
        </p:spPr>
      </p:pic>
      <p:sp>
        <p:nvSpPr>
          <p:cNvPr id="16" name="TextBox 15"/>
          <p:cNvSpPr txBox="1"/>
          <p:nvPr/>
        </p:nvSpPr>
        <p:spPr>
          <a:xfrm>
            <a:off x="1752600" y="5410200"/>
            <a:ext cx="990600" cy="369332"/>
          </a:xfrm>
          <a:prstGeom prst="rect">
            <a:avLst/>
          </a:prstGeom>
          <a:noFill/>
        </p:spPr>
        <p:txBody>
          <a:bodyPr wrap="square" rtlCol="0">
            <a:spAutoFit/>
          </a:bodyPr>
          <a:lstStyle/>
          <a:p>
            <a:r>
              <a:rPr lang="en-US" dirty="0" smtClean="0"/>
              <a:t>battery</a:t>
            </a:r>
            <a:endParaRPr lang="en-US" dirty="0"/>
          </a:p>
        </p:txBody>
      </p:sp>
      <p:sp>
        <p:nvSpPr>
          <p:cNvPr id="17" name="TextBox 16"/>
          <p:cNvSpPr txBox="1"/>
          <p:nvPr/>
        </p:nvSpPr>
        <p:spPr>
          <a:xfrm>
            <a:off x="2438400" y="3886200"/>
            <a:ext cx="1295400" cy="369332"/>
          </a:xfrm>
          <a:prstGeom prst="rect">
            <a:avLst/>
          </a:prstGeom>
          <a:noFill/>
        </p:spPr>
        <p:txBody>
          <a:bodyPr wrap="square" rtlCol="0">
            <a:spAutoFit/>
          </a:bodyPr>
          <a:lstStyle/>
          <a:p>
            <a:r>
              <a:rPr lang="en-US" dirty="0" smtClean="0"/>
              <a:t>switch</a:t>
            </a:r>
            <a:endParaRPr lang="en-US" dirty="0"/>
          </a:p>
        </p:txBody>
      </p:sp>
      <p:sp>
        <p:nvSpPr>
          <p:cNvPr id="19" name="TextBox 18"/>
          <p:cNvSpPr txBox="1"/>
          <p:nvPr/>
        </p:nvSpPr>
        <p:spPr>
          <a:xfrm>
            <a:off x="3886200" y="3962400"/>
            <a:ext cx="914400" cy="369332"/>
          </a:xfrm>
          <a:prstGeom prst="rect">
            <a:avLst/>
          </a:prstGeom>
          <a:noFill/>
        </p:spPr>
        <p:txBody>
          <a:bodyPr wrap="square" rtlCol="0">
            <a:spAutoFit/>
          </a:bodyPr>
          <a:lstStyle/>
          <a:p>
            <a:r>
              <a:rPr lang="en-US" dirty="0" smtClean="0"/>
              <a:t>iron</a:t>
            </a:r>
            <a:endParaRPr lang="en-US" dirty="0"/>
          </a:p>
        </p:txBody>
      </p:sp>
      <p:sp>
        <p:nvSpPr>
          <p:cNvPr id="20" name="TextBox 19"/>
          <p:cNvSpPr txBox="1"/>
          <p:nvPr/>
        </p:nvSpPr>
        <p:spPr>
          <a:xfrm>
            <a:off x="3429000" y="5181600"/>
            <a:ext cx="228600" cy="369332"/>
          </a:xfrm>
          <a:prstGeom prst="rect">
            <a:avLst/>
          </a:prstGeom>
          <a:noFill/>
        </p:spPr>
        <p:txBody>
          <a:bodyPr wrap="square" rtlCol="0">
            <a:spAutoFit/>
          </a:bodyPr>
          <a:lstStyle/>
          <a:p>
            <a:r>
              <a:rPr lang="en-US" dirty="0" smtClean="0"/>
              <a:t>X</a:t>
            </a:r>
            <a:endParaRPr lang="en-US" dirty="0"/>
          </a:p>
        </p:txBody>
      </p:sp>
      <p:sp>
        <p:nvSpPr>
          <p:cNvPr id="21" name="TextBox 20"/>
          <p:cNvSpPr txBox="1"/>
          <p:nvPr/>
        </p:nvSpPr>
        <p:spPr>
          <a:xfrm>
            <a:off x="4495800" y="5181600"/>
            <a:ext cx="228600" cy="369332"/>
          </a:xfrm>
          <a:prstGeom prst="rect">
            <a:avLst/>
          </a:prstGeom>
          <a:noFill/>
        </p:spPr>
        <p:txBody>
          <a:bodyPr wrap="square" rtlCol="0">
            <a:spAutoFit/>
          </a:bodyPr>
          <a:lstStyle/>
          <a:p>
            <a:r>
              <a:rPr lang="en-US" dirty="0"/>
              <a:t>Y</a:t>
            </a:r>
          </a:p>
        </p:txBody>
      </p:sp>
      <p:sp>
        <p:nvSpPr>
          <p:cNvPr id="22" name="TextBox 21"/>
          <p:cNvSpPr txBox="1"/>
          <p:nvPr/>
        </p:nvSpPr>
        <p:spPr>
          <a:xfrm>
            <a:off x="6858000" y="3505200"/>
            <a:ext cx="1752600" cy="369332"/>
          </a:xfrm>
          <a:prstGeom prst="rect">
            <a:avLst/>
          </a:prstGeom>
          <a:noFill/>
        </p:spPr>
        <p:txBody>
          <a:bodyPr wrap="square" rtlCol="0">
            <a:spAutoFit/>
          </a:bodyPr>
          <a:lstStyle/>
          <a:p>
            <a:r>
              <a:rPr lang="en-US" dirty="0" smtClean="0"/>
              <a:t>galvanometer</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2">
                    <a:lumMod val="50000"/>
                  </a:schemeClr>
                </a:solidFill>
                <a:latin typeface="Arial" pitchFamily="34" charset="0"/>
                <a:cs typeface="Arial" pitchFamily="34" charset="0"/>
              </a:rPr>
              <a:t>Faraday’s 1</a:t>
            </a:r>
            <a:r>
              <a:rPr lang="en-US" sz="4000" baseline="30000" dirty="0" smtClean="0">
                <a:solidFill>
                  <a:schemeClr val="accent2">
                    <a:lumMod val="50000"/>
                  </a:schemeClr>
                </a:solidFill>
                <a:latin typeface="Arial" pitchFamily="34" charset="0"/>
                <a:cs typeface="Arial" pitchFamily="34" charset="0"/>
              </a:rPr>
              <a:t>st</a:t>
            </a:r>
            <a:r>
              <a:rPr lang="en-US" sz="4000" dirty="0" smtClean="0">
                <a:solidFill>
                  <a:schemeClr val="accent2">
                    <a:lumMod val="50000"/>
                  </a:schemeClr>
                </a:solidFill>
                <a:latin typeface="Arial" pitchFamily="34" charset="0"/>
                <a:cs typeface="Arial" pitchFamily="34" charset="0"/>
              </a:rPr>
              <a:t> Law</a:t>
            </a:r>
            <a:endParaRPr lang="en-US" sz="4000" dirty="0">
              <a:solidFill>
                <a:schemeClr val="accent2">
                  <a:lumMod val="50000"/>
                </a:schemeClr>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Whenever the magnetic lines of forces (flux) linking with the coil or conductor changes, an emf get induced in the coil or conductor. Such an emf lasts as long as some change is taking place.</a:t>
            </a:r>
            <a:endParaRPr lang="en-US"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400800"/>
          </a:xfrm>
        </p:spPr>
        <p:txBody>
          <a:bodyPr/>
          <a:lstStyle/>
          <a:p>
            <a:pPr>
              <a:buNone/>
            </a:pPr>
            <a:r>
              <a:rPr lang="en-US" sz="3600" dirty="0" smtClean="0">
                <a:solidFill>
                  <a:schemeClr val="accent2">
                    <a:lumMod val="50000"/>
                  </a:schemeClr>
                </a:solidFill>
                <a:latin typeface="Arial" pitchFamily="34" charset="0"/>
                <a:cs typeface="Arial" pitchFamily="34" charset="0"/>
              </a:rPr>
              <a:t>Induced EMF</a:t>
            </a:r>
          </a:p>
          <a:p>
            <a:r>
              <a:rPr lang="en-US" dirty="0" smtClean="0"/>
              <a:t>He found no evidence when the current was </a:t>
            </a:r>
            <a:r>
              <a:rPr lang="en-US" dirty="0" err="1" smtClean="0"/>
              <a:t>steady,but</a:t>
            </a:r>
            <a:r>
              <a:rPr lang="en-US" dirty="0" smtClean="0"/>
              <a:t> did see a current induced when the circuit was switched on or off.</a:t>
            </a:r>
            <a:endParaRPr lang="en-US" dirty="0"/>
          </a:p>
        </p:txBody>
      </p:sp>
      <p:pic>
        <p:nvPicPr>
          <p:cNvPr id="4" name="Picture 3" descr="maginducedcurent.jpg"/>
          <p:cNvPicPr>
            <a:picLocks noChangeAspect="1"/>
          </p:cNvPicPr>
          <p:nvPr/>
        </p:nvPicPr>
        <p:blipFill>
          <a:blip r:embed="rId2"/>
          <a:stretch>
            <a:fillRect/>
          </a:stretch>
        </p:blipFill>
        <p:spPr>
          <a:xfrm>
            <a:off x="0" y="2971800"/>
            <a:ext cx="9144000" cy="3429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solidFill>
                  <a:schemeClr val="accent2">
                    <a:lumMod val="50000"/>
                  </a:schemeClr>
                </a:solidFill>
                <a:latin typeface="Arial" pitchFamily="34" charset="0"/>
                <a:cs typeface="Arial" pitchFamily="34" charset="0"/>
              </a:rPr>
              <a:t>Faraday’s 2</a:t>
            </a:r>
            <a:r>
              <a:rPr lang="en-US" sz="4000" baseline="30000" dirty="0" smtClean="0">
                <a:solidFill>
                  <a:schemeClr val="accent2">
                    <a:lumMod val="50000"/>
                  </a:schemeClr>
                </a:solidFill>
                <a:latin typeface="Arial" pitchFamily="34" charset="0"/>
                <a:cs typeface="Arial" pitchFamily="34" charset="0"/>
              </a:rPr>
              <a:t>nd</a:t>
            </a:r>
            <a:r>
              <a:rPr lang="en-US" sz="4000" dirty="0" smtClean="0">
                <a:solidFill>
                  <a:schemeClr val="accent2">
                    <a:lumMod val="50000"/>
                  </a:schemeClr>
                </a:solidFill>
                <a:latin typeface="Arial" pitchFamily="34" charset="0"/>
                <a:cs typeface="Arial" pitchFamily="34" charset="0"/>
              </a:rPr>
              <a:t> Law</a:t>
            </a:r>
            <a:endParaRPr lang="en-US" sz="4000" dirty="0">
              <a:solidFill>
                <a:schemeClr val="accent2">
                  <a:lumMod val="50000"/>
                </a:schemeClr>
              </a:solidFill>
              <a:latin typeface="Arial" pitchFamily="34" charset="0"/>
              <a:cs typeface="Arial" pitchFamily="34" charset="0"/>
            </a:endParaRPr>
          </a:p>
        </p:txBody>
      </p:sp>
      <p:sp>
        <p:nvSpPr>
          <p:cNvPr id="3" name="Content Placeholder 2"/>
          <p:cNvSpPr>
            <a:spLocks noGrp="1"/>
          </p:cNvSpPr>
          <p:nvPr>
            <p:ph idx="1"/>
          </p:nvPr>
        </p:nvSpPr>
        <p:spPr>
          <a:xfrm>
            <a:off x="533400" y="1600200"/>
            <a:ext cx="8382000" cy="5029200"/>
          </a:xfrm>
        </p:spPr>
        <p:txBody>
          <a:bodyPr>
            <a:normAutofit/>
          </a:bodyPr>
          <a:lstStyle/>
          <a:p>
            <a:r>
              <a:rPr lang="en-US" dirty="0" smtClean="0"/>
              <a:t>The magnitude of an induced emf is directly proportional to the rate of change of flux linkage. Where,</a:t>
            </a:r>
          </a:p>
          <a:p>
            <a:pPr>
              <a:buNone/>
            </a:pPr>
            <a:r>
              <a:rPr lang="en-US" dirty="0" smtClean="0"/>
              <a:t> induced emf= no. of turns of coil* change in flux</a:t>
            </a:r>
          </a:p>
          <a:p>
            <a:pPr>
              <a:buNone/>
            </a:pPr>
            <a:r>
              <a:rPr lang="en-US" dirty="0"/>
              <a:t> </a:t>
            </a:r>
            <a:r>
              <a:rPr lang="en-US" dirty="0" smtClean="0"/>
              <a:t>            e= N </a:t>
            </a:r>
            <a:r>
              <a:rPr lang="en-US" u="sng" dirty="0" smtClean="0"/>
              <a:t>dØ</a:t>
            </a:r>
            <a:r>
              <a:rPr lang="en-US" dirty="0" smtClean="0"/>
              <a:t>               N= no of turns of coil</a:t>
            </a:r>
          </a:p>
          <a:p>
            <a:pPr>
              <a:buNone/>
            </a:pPr>
            <a:r>
              <a:rPr lang="en-US" dirty="0"/>
              <a:t> </a:t>
            </a:r>
            <a:r>
              <a:rPr lang="en-US" dirty="0" smtClean="0"/>
              <a:t>                      dt                e= induced emf</a:t>
            </a:r>
          </a:p>
          <a:p>
            <a:pPr>
              <a:buNone/>
            </a:pPr>
            <a:r>
              <a:rPr lang="en-US" dirty="0" smtClean="0"/>
              <a:t>                                          </a:t>
            </a:r>
            <a:r>
              <a:rPr lang="en-US" u="sng" dirty="0" smtClean="0"/>
              <a:t>dØ</a:t>
            </a:r>
            <a:r>
              <a:rPr lang="en-US" dirty="0" smtClean="0"/>
              <a:t> = change in flux</a:t>
            </a:r>
          </a:p>
          <a:p>
            <a:pPr>
              <a:buNone/>
            </a:pPr>
            <a:r>
              <a:rPr lang="en-US" dirty="0"/>
              <a:t> </a:t>
            </a:r>
            <a:r>
              <a:rPr lang="en-US" dirty="0" smtClean="0"/>
              <a:t>                                           dt     </a:t>
            </a:r>
          </a:p>
          <a:p>
            <a:pPr>
              <a:buNone/>
            </a:pPr>
            <a:r>
              <a:rPr lang="en-US" dirty="0" smtClean="0"/>
              <a:t>* Note that the emf is only produced when flux changes.              </a:t>
            </a: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618488"/>
          </a:xfrm>
        </p:spPr>
        <p:txBody>
          <a:bodyPr>
            <a:normAutofit/>
          </a:bodyPr>
          <a:lstStyle/>
          <a:p>
            <a:r>
              <a:rPr lang="en-US" u="sng" dirty="0" smtClean="0">
                <a:solidFill>
                  <a:schemeClr val="accent1">
                    <a:lumMod val="75000"/>
                  </a:schemeClr>
                </a:solidFill>
                <a:latin typeface="Aparajita" pitchFamily="34" charset="0"/>
                <a:cs typeface="Aparajita" pitchFamily="34" charset="0"/>
              </a:rPr>
              <a:t>DIRECTION OF INDUCED EMF( Or Current)</a:t>
            </a:r>
            <a:endParaRPr lang="en-US" u="sng" dirty="0">
              <a:solidFill>
                <a:schemeClr val="accent1">
                  <a:lumMod val="75000"/>
                </a:schemeClr>
              </a:solidFill>
              <a:latin typeface="Aparajita" pitchFamily="34" charset="0"/>
              <a:cs typeface="Aparajita" pitchFamily="34" charset="0"/>
            </a:endParaRPr>
          </a:p>
        </p:txBody>
      </p:sp>
      <p:sp>
        <p:nvSpPr>
          <p:cNvPr id="3" name="Content Placeholder 2"/>
          <p:cNvSpPr>
            <a:spLocks noGrp="1"/>
          </p:cNvSpPr>
          <p:nvPr>
            <p:ph idx="1"/>
          </p:nvPr>
        </p:nvSpPr>
        <p:spPr>
          <a:xfrm>
            <a:off x="457200" y="2468880"/>
            <a:ext cx="8229600" cy="4389120"/>
          </a:xfrm>
        </p:spPr>
        <p:txBody>
          <a:bodyPr>
            <a:normAutofit/>
          </a:bodyPr>
          <a:lstStyle/>
          <a:p>
            <a:endParaRPr lang="en-US" sz="4000" dirty="0" smtClean="0"/>
          </a:p>
          <a:p>
            <a:r>
              <a:rPr lang="en-US" sz="4000" dirty="0" smtClean="0"/>
              <a:t>Fleming’s Right hand Rule</a:t>
            </a:r>
          </a:p>
          <a:p>
            <a:r>
              <a:rPr lang="en-US" sz="4000" dirty="0" smtClean="0"/>
              <a:t>Lenz’s Law</a:t>
            </a:r>
            <a:endParaRPr lang="en-US" sz="4000"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1">
                    <a:lumMod val="50000"/>
                  </a:schemeClr>
                </a:solidFill>
                <a:latin typeface="Arial" pitchFamily="34" charset="0"/>
                <a:cs typeface="Arial" pitchFamily="34" charset="0"/>
              </a:rPr>
              <a:t>Fleming’s Right Hand Rule</a:t>
            </a:r>
            <a:endParaRPr lang="en-US" sz="4000" dirty="0">
              <a:solidFill>
                <a:schemeClr val="accent1">
                  <a:lumMod val="50000"/>
                </a:schemeClr>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t>Thumb:- direction of conductor motion</a:t>
            </a:r>
          </a:p>
          <a:p>
            <a:r>
              <a:rPr lang="en-US" dirty="0" smtClean="0"/>
              <a:t>1</a:t>
            </a:r>
            <a:r>
              <a:rPr lang="en-US" baseline="30000" dirty="0" smtClean="0"/>
              <a:t>st</a:t>
            </a:r>
            <a:r>
              <a:rPr lang="en-US" dirty="0" smtClean="0"/>
              <a:t> finger:-direction of flux</a:t>
            </a:r>
          </a:p>
          <a:p>
            <a:r>
              <a:rPr lang="en-US" dirty="0" smtClean="0"/>
              <a:t>2</a:t>
            </a:r>
            <a:r>
              <a:rPr lang="en-US" baseline="30000" dirty="0" smtClean="0"/>
              <a:t>nd</a:t>
            </a:r>
            <a:r>
              <a:rPr lang="en-US" dirty="0" smtClean="0"/>
              <a:t> finger:-direction of induced emf/ current</a:t>
            </a:r>
          </a:p>
          <a:p>
            <a:pPr>
              <a:buNone/>
            </a:pPr>
            <a:r>
              <a:rPr lang="en-US" dirty="0"/>
              <a:t> </a:t>
            </a:r>
            <a:r>
              <a:rPr lang="en-US" dirty="0" smtClean="0"/>
              <a:t>   </a:t>
            </a:r>
            <a:endParaRPr lang="en-US" dirty="0"/>
          </a:p>
        </p:txBody>
      </p:sp>
      <p:pic>
        <p:nvPicPr>
          <p:cNvPr id="4" name="Picture 3" descr="images.jpg"/>
          <p:cNvPicPr>
            <a:picLocks noChangeAspect="1"/>
          </p:cNvPicPr>
          <p:nvPr/>
        </p:nvPicPr>
        <p:blipFill>
          <a:blip r:embed="rId2"/>
          <a:stretch>
            <a:fillRect/>
          </a:stretch>
        </p:blipFill>
        <p:spPr>
          <a:xfrm>
            <a:off x="1219200" y="3433233"/>
            <a:ext cx="6629400" cy="33401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426</TotalTime>
  <Words>784</Words>
  <Application>Microsoft Office PowerPoint</Application>
  <PresentationFormat>On-screen Show (4:3)</PresentationFormat>
  <Paragraphs>109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Gandhinagar Institute of Technology</vt:lpstr>
      <vt:lpstr>CONTENTS</vt:lpstr>
      <vt:lpstr>ELECTROMAGNETIC  INDUCTION</vt:lpstr>
      <vt:lpstr>FARADAY EXPERIMENT</vt:lpstr>
      <vt:lpstr>Faraday’s 1st Law</vt:lpstr>
      <vt:lpstr>Slide 6</vt:lpstr>
      <vt:lpstr>Faraday’s 2nd Law</vt:lpstr>
      <vt:lpstr>DIRECTION OF INDUCED EMF( Or Current)</vt:lpstr>
      <vt:lpstr>Fleming’s Right Hand Rule</vt:lpstr>
      <vt:lpstr>Lenz’s Law</vt:lpstr>
      <vt:lpstr>NATURE OF INDUCED EMF</vt:lpstr>
      <vt:lpstr>Dynamically induced emf</vt:lpstr>
      <vt:lpstr>Statically induced emf</vt:lpstr>
      <vt:lpstr>Self Induced e.m.f</vt:lpstr>
      <vt:lpstr>Slide 15</vt:lpstr>
      <vt:lpstr>Slide 16</vt:lpstr>
      <vt:lpstr>Slide 17</vt:lpstr>
      <vt:lpstr>MUTUAL INDUCTION </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GIT</cp:lastModifiedBy>
  <cp:revision>45</cp:revision>
  <dcterms:created xsi:type="dcterms:W3CDTF">2013-11-26T03:05:26Z</dcterms:created>
  <dcterms:modified xsi:type="dcterms:W3CDTF">2013-12-17T11:10:00Z</dcterms:modified>
</cp:coreProperties>
</file>